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9" r:id="rId6"/>
    <p:sldId id="263" r:id="rId7"/>
    <p:sldId id="266" r:id="rId8"/>
    <p:sldId id="267" r:id="rId9"/>
    <p:sldId id="264" r:id="rId10"/>
    <p:sldId id="265" r:id="rId11"/>
    <p:sldId id="262" r:id="rId12"/>
    <p:sldId id="260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1909A-CD1A-4764-A7F2-563097AEE198}" v="14" dt="2022-04-09T14:01:56.972"/>
    <p1510:client id="{B3C09330-9BC9-9A8F-B11F-39BD9940ED79}" v="4" dt="2022-11-20T10:30:01.588"/>
    <p1510:client id="{FC92BA7F-7766-1CC9-4BBB-EBF47E1994D2}" v="66" dt="2022-04-09T13:57:07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FE3D4B-5861-4BE5-808B-742A8DB1901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E7FAAAC-C128-46A7-A7A1-E74DD1916027}">
      <dgm:prSet/>
      <dgm:spPr/>
      <dgm:t>
        <a:bodyPr/>
        <a:lstStyle/>
        <a:p>
          <a:r>
            <a:rPr lang="pl-PL"/>
            <a:t>Waypoint informations:</a:t>
          </a:r>
          <a:endParaRPr lang="en-US"/>
        </a:p>
      </dgm:t>
    </dgm:pt>
    <dgm:pt modelId="{331C5651-26FE-4FB9-B814-DF00CDDDBC48}" type="parTrans" cxnId="{467A4D9E-79AB-46C0-A4C3-F7DBEF35FE13}">
      <dgm:prSet/>
      <dgm:spPr/>
      <dgm:t>
        <a:bodyPr/>
        <a:lstStyle/>
        <a:p>
          <a:endParaRPr lang="en-US"/>
        </a:p>
      </dgm:t>
    </dgm:pt>
    <dgm:pt modelId="{7DC3E105-C254-4BC6-9097-4BCB2E4CC051}" type="sibTrans" cxnId="{467A4D9E-79AB-46C0-A4C3-F7DBEF35FE13}">
      <dgm:prSet/>
      <dgm:spPr/>
      <dgm:t>
        <a:bodyPr/>
        <a:lstStyle/>
        <a:p>
          <a:endParaRPr lang="en-US"/>
        </a:p>
      </dgm:t>
    </dgm:pt>
    <dgm:pt modelId="{6809F3F9-66A7-4825-BC0A-17538BE314F2}">
      <dgm:prSet/>
      <dgm:spPr/>
      <dgm:t>
        <a:bodyPr/>
        <a:lstStyle/>
        <a:p>
          <a:r>
            <a:rPr lang="pl-PL"/>
            <a:t>Flight direction (north/west)</a:t>
          </a:r>
          <a:endParaRPr lang="en-US"/>
        </a:p>
      </dgm:t>
    </dgm:pt>
    <dgm:pt modelId="{A3EC9214-1A90-4792-8478-DA806F1970BB}" type="parTrans" cxnId="{6106AFB1-C034-4A55-92CD-C99C0FC9E7A8}">
      <dgm:prSet/>
      <dgm:spPr/>
      <dgm:t>
        <a:bodyPr/>
        <a:lstStyle/>
        <a:p>
          <a:endParaRPr lang="en-US"/>
        </a:p>
      </dgm:t>
    </dgm:pt>
    <dgm:pt modelId="{D5E9A383-4710-4239-BFEE-9829FC8718CA}" type="sibTrans" cxnId="{6106AFB1-C034-4A55-92CD-C99C0FC9E7A8}">
      <dgm:prSet/>
      <dgm:spPr/>
      <dgm:t>
        <a:bodyPr/>
        <a:lstStyle/>
        <a:p>
          <a:endParaRPr lang="en-US"/>
        </a:p>
      </dgm:t>
    </dgm:pt>
    <dgm:pt modelId="{3CCD17FC-C681-4C33-90A1-DC3C4F53587E}">
      <dgm:prSet/>
      <dgm:spPr/>
      <dgm:t>
        <a:bodyPr/>
        <a:lstStyle/>
        <a:p>
          <a:r>
            <a:rPr lang="pl-PL"/>
            <a:t>Distance in kilometers from arrival to destination</a:t>
          </a:r>
          <a:endParaRPr lang="en-US"/>
        </a:p>
      </dgm:t>
    </dgm:pt>
    <dgm:pt modelId="{4279267B-722A-4863-9FE3-102B88951B62}" type="parTrans" cxnId="{3A83DEC6-8A9C-4E5C-BC6F-AE43A536F433}">
      <dgm:prSet/>
      <dgm:spPr/>
      <dgm:t>
        <a:bodyPr/>
        <a:lstStyle/>
        <a:p>
          <a:endParaRPr lang="en-US"/>
        </a:p>
      </dgm:t>
    </dgm:pt>
    <dgm:pt modelId="{95918E5F-58E1-45A2-9AB9-6B3B55B63948}" type="sibTrans" cxnId="{3A83DEC6-8A9C-4E5C-BC6F-AE43A536F433}">
      <dgm:prSet/>
      <dgm:spPr/>
      <dgm:t>
        <a:bodyPr/>
        <a:lstStyle/>
        <a:p>
          <a:endParaRPr lang="en-US"/>
        </a:p>
      </dgm:t>
    </dgm:pt>
    <dgm:pt modelId="{A8708EF1-58D3-477C-BB0B-209744F10FF7}">
      <dgm:prSet/>
      <dgm:spPr/>
      <dgm:t>
        <a:bodyPr/>
        <a:lstStyle/>
        <a:p>
          <a:r>
            <a:rPr lang="en-US"/>
            <a:t>Coverage of waypoints coordinates with current weather conditions along the flight route </a:t>
          </a:r>
        </a:p>
      </dgm:t>
    </dgm:pt>
    <dgm:pt modelId="{00DC7E0F-9578-4B21-8A98-243B422B07A9}" type="parTrans" cxnId="{C4C4346A-B1B1-4D39-8760-F027FAEF46D3}">
      <dgm:prSet/>
      <dgm:spPr/>
      <dgm:t>
        <a:bodyPr/>
        <a:lstStyle/>
        <a:p>
          <a:endParaRPr lang="en-US"/>
        </a:p>
      </dgm:t>
    </dgm:pt>
    <dgm:pt modelId="{144EFF6B-6228-4DF3-B661-37777B1CBAC1}" type="sibTrans" cxnId="{C4C4346A-B1B1-4D39-8760-F027FAEF46D3}">
      <dgm:prSet/>
      <dgm:spPr/>
      <dgm:t>
        <a:bodyPr/>
        <a:lstStyle/>
        <a:p>
          <a:endParaRPr lang="en-US"/>
        </a:p>
      </dgm:t>
    </dgm:pt>
    <dgm:pt modelId="{804EF7AA-68B1-4BCB-8607-C71C76C020AE}">
      <dgm:prSet/>
      <dgm:spPr/>
      <dgm:t>
        <a:bodyPr/>
        <a:lstStyle/>
        <a:p>
          <a:r>
            <a:rPr lang="pl-PL"/>
            <a:t>Flights details data:</a:t>
          </a:r>
          <a:endParaRPr lang="en-US"/>
        </a:p>
      </dgm:t>
    </dgm:pt>
    <dgm:pt modelId="{AB59F045-E0DF-4FBD-9433-ABD8152F2F9C}" type="parTrans" cxnId="{E7F5D296-407E-4EE9-83E8-B594E77F2B4A}">
      <dgm:prSet/>
      <dgm:spPr/>
      <dgm:t>
        <a:bodyPr/>
        <a:lstStyle/>
        <a:p>
          <a:endParaRPr lang="en-US"/>
        </a:p>
      </dgm:t>
    </dgm:pt>
    <dgm:pt modelId="{00625890-B486-456A-B17B-F6F77076CBF5}" type="sibTrans" cxnId="{E7F5D296-407E-4EE9-83E8-B594E77F2B4A}">
      <dgm:prSet/>
      <dgm:spPr/>
      <dgm:t>
        <a:bodyPr/>
        <a:lstStyle/>
        <a:p>
          <a:endParaRPr lang="en-US"/>
        </a:p>
      </dgm:t>
    </dgm:pt>
    <dgm:pt modelId="{4F8F43B2-0003-4F74-9B9C-2003A779F845}">
      <dgm:prSet/>
      <dgm:spPr/>
      <dgm:t>
        <a:bodyPr/>
        <a:lstStyle/>
        <a:p>
          <a:r>
            <a:rPr lang="en-US"/>
            <a:t>extracting the day of the week from the date</a:t>
          </a:r>
        </a:p>
      </dgm:t>
    </dgm:pt>
    <dgm:pt modelId="{EA2BF709-E66D-446C-BE2A-73BA7838FCA4}" type="parTrans" cxnId="{7FF20C95-2D03-41A2-80DE-D10D2AC6459D}">
      <dgm:prSet/>
      <dgm:spPr/>
      <dgm:t>
        <a:bodyPr/>
        <a:lstStyle/>
        <a:p>
          <a:endParaRPr lang="en-US"/>
        </a:p>
      </dgm:t>
    </dgm:pt>
    <dgm:pt modelId="{ADB2104C-EC1B-479E-B265-B28CDFF8F027}" type="sibTrans" cxnId="{7FF20C95-2D03-41A2-80DE-D10D2AC6459D}">
      <dgm:prSet/>
      <dgm:spPr/>
      <dgm:t>
        <a:bodyPr/>
        <a:lstStyle/>
        <a:p>
          <a:endParaRPr lang="en-US"/>
        </a:p>
      </dgm:t>
    </dgm:pt>
    <dgm:pt modelId="{15B87B91-6CC7-4C1B-8BEA-A185EF3FBE41}" type="pres">
      <dgm:prSet presAssocID="{EDFE3D4B-5861-4BE5-808B-742A8DB1901A}" presName="linear" presStyleCnt="0">
        <dgm:presLayoutVars>
          <dgm:dir/>
          <dgm:animLvl val="lvl"/>
          <dgm:resizeHandles val="exact"/>
        </dgm:presLayoutVars>
      </dgm:prSet>
      <dgm:spPr/>
    </dgm:pt>
    <dgm:pt modelId="{ED42B193-0A29-4EAA-B025-88FB03E67702}" type="pres">
      <dgm:prSet presAssocID="{7E7FAAAC-C128-46A7-A7A1-E74DD1916027}" presName="parentLin" presStyleCnt="0"/>
      <dgm:spPr/>
    </dgm:pt>
    <dgm:pt modelId="{F0DFA92B-9EE6-42A0-8EF9-30AD445E1EE1}" type="pres">
      <dgm:prSet presAssocID="{7E7FAAAC-C128-46A7-A7A1-E74DD1916027}" presName="parentLeftMargin" presStyleLbl="node1" presStyleIdx="0" presStyleCnt="2"/>
      <dgm:spPr/>
    </dgm:pt>
    <dgm:pt modelId="{24A5B55B-6D28-49C0-8F19-9944C9EB5D68}" type="pres">
      <dgm:prSet presAssocID="{7E7FAAAC-C128-46A7-A7A1-E74DD19160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BEAA593-43F3-4299-907B-C4DBE577D5AB}" type="pres">
      <dgm:prSet presAssocID="{7E7FAAAC-C128-46A7-A7A1-E74DD1916027}" presName="negativeSpace" presStyleCnt="0"/>
      <dgm:spPr/>
    </dgm:pt>
    <dgm:pt modelId="{A568C225-D036-430A-BCFE-91B0A673AD2F}" type="pres">
      <dgm:prSet presAssocID="{7E7FAAAC-C128-46A7-A7A1-E74DD1916027}" presName="childText" presStyleLbl="conFgAcc1" presStyleIdx="0" presStyleCnt="2">
        <dgm:presLayoutVars>
          <dgm:bulletEnabled val="1"/>
        </dgm:presLayoutVars>
      </dgm:prSet>
      <dgm:spPr/>
    </dgm:pt>
    <dgm:pt modelId="{93346F67-8268-4BF8-9DCE-31E850E5F676}" type="pres">
      <dgm:prSet presAssocID="{7DC3E105-C254-4BC6-9097-4BCB2E4CC051}" presName="spaceBetweenRectangles" presStyleCnt="0"/>
      <dgm:spPr/>
    </dgm:pt>
    <dgm:pt modelId="{E5FD0F88-9537-43B1-934E-01BE3D5C6B27}" type="pres">
      <dgm:prSet presAssocID="{804EF7AA-68B1-4BCB-8607-C71C76C020AE}" presName="parentLin" presStyleCnt="0"/>
      <dgm:spPr/>
    </dgm:pt>
    <dgm:pt modelId="{A2C07AB0-6087-4B73-998D-14EC3111CDE3}" type="pres">
      <dgm:prSet presAssocID="{804EF7AA-68B1-4BCB-8607-C71C76C020AE}" presName="parentLeftMargin" presStyleLbl="node1" presStyleIdx="0" presStyleCnt="2"/>
      <dgm:spPr/>
    </dgm:pt>
    <dgm:pt modelId="{F931F216-68FE-4BDA-AC61-23A69ACFA935}" type="pres">
      <dgm:prSet presAssocID="{804EF7AA-68B1-4BCB-8607-C71C76C020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51B22D3-C337-49C9-B687-868811A171DD}" type="pres">
      <dgm:prSet presAssocID="{804EF7AA-68B1-4BCB-8607-C71C76C020AE}" presName="negativeSpace" presStyleCnt="0"/>
      <dgm:spPr/>
    </dgm:pt>
    <dgm:pt modelId="{4F2F03DB-3E4C-4FFB-87FA-779028BD9D6F}" type="pres">
      <dgm:prSet presAssocID="{804EF7AA-68B1-4BCB-8607-C71C76C020A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75C7D07-4F1E-459A-8B20-10A40902868F}" type="presOf" srcId="{EDFE3D4B-5861-4BE5-808B-742A8DB1901A}" destId="{15B87B91-6CC7-4C1B-8BEA-A185EF3FBE41}" srcOrd="0" destOrd="0" presId="urn:microsoft.com/office/officeart/2005/8/layout/list1"/>
    <dgm:cxn modelId="{1EB44508-F5D6-4746-B8D0-437451FA1842}" type="presOf" srcId="{4F8F43B2-0003-4F74-9B9C-2003A779F845}" destId="{4F2F03DB-3E4C-4FFB-87FA-779028BD9D6F}" srcOrd="0" destOrd="0" presId="urn:microsoft.com/office/officeart/2005/8/layout/list1"/>
    <dgm:cxn modelId="{AA1F2436-0525-4E4F-B7CF-793B58FD2BE9}" type="presOf" srcId="{7E7FAAAC-C128-46A7-A7A1-E74DD1916027}" destId="{F0DFA92B-9EE6-42A0-8EF9-30AD445E1EE1}" srcOrd="0" destOrd="0" presId="urn:microsoft.com/office/officeart/2005/8/layout/list1"/>
    <dgm:cxn modelId="{9EDAB25E-341D-4AD4-AC7A-AC95622912A0}" type="presOf" srcId="{804EF7AA-68B1-4BCB-8607-C71C76C020AE}" destId="{F931F216-68FE-4BDA-AC61-23A69ACFA935}" srcOrd="1" destOrd="0" presId="urn:microsoft.com/office/officeart/2005/8/layout/list1"/>
    <dgm:cxn modelId="{F9002062-B43E-4484-965C-0F3DAF0F2727}" type="presOf" srcId="{3CCD17FC-C681-4C33-90A1-DC3C4F53587E}" destId="{A568C225-D036-430A-BCFE-91B0A673AD2F}" srcOrd="0" destOrd="1" presId="urn:microsoft.com/office/officeart/2005/8/layout/list1"/>
    <dgm:cxn modelId="{C4C4346A-B1B1-4D39-8760-F027FAEF46D3}" srcId="{7E7FAAAC-C128-46A7-A7A1-E74DD1916027}" destId="{A8708EF1-58D3-477C-BB0B-209744F10FF7}" srcOrd="2" destOrd="0" parTransId="{00DC7E0F-9578-4B21-8A98-243B422B07A9}" sibTransId="{144EFF6B-6228-4DF3-B661-37777B1CBAC1}"/>
    <dgm:cxn modelId="{7FF20C95-2D03-41A2-80DE-D10D2AC6459D}" srcId="{804EF7AA-68B1-4BCB-8607-C71C76C020AE}" destId="{4F8F43B2-0003-4F74-9B9C-2003A779F845}" srcOrd="0" destOrd="0" parTransId="{EA2BF709-E66D-446C-BE2A-73BA7838FCA4}" sibTransId="{ADB2104C-EC1B-479E-B265-B28CDFF8F027}"/>
    <dgm:cxn modelId="{E7F5D296-407E-4EE9-83E8-B594E77F2B4A}" srcId="{EDFE3D4B-5861-4BE5-808B-742A8DB1901A}" destId="{804EF7AA-68B1-4BCB-8607-C71C76C020AE}" srcOrd="1" destOrd="0" parTransId="{AB59F045-E0DF-4FBD-9433-ABD8152F2F9C}" sibTransId="{00625890-B486-456A-B17B-F6F77076CBF5}"/>
    <dgm:cxn modelId="{467A4D9E-79AB-46C0-A4C3-F7DBEF35FE13}" srcId="{EDFE3D4B-5861-4BE5-808B-742A8DB1901A}" destId="{7E7FAAAC-C128-46A7-A7A1-E74DD1916027}" srcOrd="0" destOrd="0" parTransId="{331C5651-26FE-4FB9-B814-DF00CDDDBC48}" sibTransId="{7DC3E105-C254-4BC6-9097-4BCB2E4CC051}"/>
    <dgm:cxn modelId="{360741A7-B18D-4000-8FF8-1301ECDDFA27}" type="presOf" srcId="{6809F3F9-66A7-4825-BC0A-17538BE314F2}" destId="{A568C225-D036-430A-BCFE-91B0A673AD2F}" srcOrd="0" destOrd="0" presId="urn:microsoft.com/office/officeart/2005/8/layout/list1"/>
    <dgm:cxn modelId="{6106AFB1-C034-4A55-92CD-C99C0FC9E7A8}" srcId="{7E7FAAAC-C128-46A7-A7A1-E74DD1916027}" destId="{6809F3F9-66A7-4825-BC0A-17538BE314F2}" srcOrd="0" destOrd="0" parTransId="{A3EC9214-1A90-4792-8478-DA806F1970BB}" sibTransId="{D5E9A383-4710-4239-BFEE-9829FC8718CA}"/>
    <dgm:cxn modelId="{474E12B7-980F-452F-B13A-F3E3C6348450}" type="presOf" srcId="{804EF7AA-68B1-4BCB-8607-C71C76C020AE}" destId="{A2C07AB0-6087-4B73-998D-14EC3111CDE3}" srcOrd="0" destOrd="0" presId="urn:microsoft.com/office/officeart/2005/8/layout/list1"/>
    <dgm:cxn modelId="{3A83DEC6-8A9C-4E5C-BC6F-AE43A536F433}" srcId="{7E7FAAAC-C128-46A7-A7A1-E74DD1916027}" destId="{3CCD17FC-C681-4C33-90A1-DC3C4F53587E}" srcOrd="1" destOrd="0" parTransId="{4279267B-722A-4863-9FE3-102B88951B62}" sibTransId="{95918E5F-58E1-45A2-9AB9-6B3B55B63948}"/>
    <dgm:cxn modelId="{332FA3CA-346F-4C6E-8E9A-41BD2EAD7460}" type="presOf" srcId="{A8708EF1-58D3-477C-BB0B-209744F10FF7}" destId="{A568C225-D036-430A-BCFE-91B0A673AD2F}" srcOrd="0" destOrd="2" presId="urn:microsoft.com/office/officeart/2005/8/layout/list1"/>
    <dgm:cxn modelId="{F21095D4-DD99-46F4-968F-24D49124D448}" type="presOf" srcId="{7E7FAAAC-C128-46A7-A7A1-E74DD1916027}" destId="{24A5B55B-6D28-49C0-8F19-9944C9EB5D68}" srcOrd="1" destOrd="0" presId="urn:microsoft.com/office/officeart/2005/8/layout/list1"/>
    <dgm:cxn modelId="{4BA988C8-8E7A-441A-9E30-8CB8ED3478BB}" type="presParOf" srcId="{15B87B91-6CC7-4C1B-8BEA-A185EF3FBE41}" destId="{ED42B193-0A29-4EAA-B025-88FB03E67702}" srcOrd="0" destOrd="0" presId="urn:microsoft.com/office/officeart/2005/8/layout/list1"/>
    <dgm:cxn modelId="{3962BD9F-EAE2-4DB2-A414-40F47ACAFE08}" type="presParOf" srcId="{ED42B193-0A29-4EAA-B025-88FB03E67702}" destId="{F0DFA92B-9EE6-42A0-8EF9-30AD445E1EE1}" srcOrd="0" destOrd="0" presId="urn:microsoft.com/office/officeart/2005/8/layout/list1"/>
    <dgm:cxn modelId="{2220CE50-55B5-48DB-B6B3-7A0957FE8BDF}" type="presParOf" srcId="{ED42B193-0A29-4EAA-B025-88FB03E67702}" destId="{24A5B55B-6D28-49C0-8F19-9944C9EB5D68}" srcOrd="1" destOrd="0" presId="urn:microsoft.com/office/officeart/2005/8/layout/list1"/>
    <dgm:cxn modelId="{65C44F12-C1D6-4DCF-84C0-FEB165F063C2}" type="presParOf" srcId="{15B87B91-6CC7-4C1B-8BEA-A185EF3FBE41}" destId="{3BEAA593-43F3-4299-907B-C4DBE577D5AB}" srcOrd="1" destOrd="0" presId="urn:microsoft.com/office/officeart/2005/8/layout/list1"/>
    <dgm:cxn modelId="{7F214B93-8CB9-4946-B7A4-D10A89F66263}" type="presParOf" srcId="{15B87B91-6CC7-4C1B-8BEA-A185EF3FBE41}" destId="{A568C225-D036-430A-BCFE-91B0A673AD2F}" srcOrd="2" destOrd="0" presId="urn:microsoft.com/office/officeart/2005/8/layout/list1"/>
    <dgm:cxn modelId="{239B02F9-0E4F-40F1-8F42-8580E3816B0B}" type="presParOf" srcId="{15B87B91-6CC7-4C1B-8BEA-A185EF3FBE41}" destId="{93346F67-8268-4BF8-9DCE-31E850E5F676}" srcOrd="3" destOrd="0" presId="urn:microsoft.com/office/officeart/2005/8/layout/list1"/>
    <dgm:cxn modelId="{B503CF41-D4A6-47E1-857D-BFBB7487E14B}" type="presParOf" srcId="{15B87B91-6CC7-4C1B-8BEA-A185EF3FBE41}" destId="{E5FD0F88-9537-43B1-934E-01BE3D5C6B27}" srcOrd="4" destOrd="0" presId="urn:microsoft.com/office/officeart/2005/8/layout/list1"/>
    <dgm:cxn modelId="{A30B645E-AC7E-46F2-BF54-99184E5AB7F5}" type="presParOf" srcId="{E5FD0F88-9537-43B1-934E-01BE3D5C6B27}" destId="{A2C07AB0-6087-4B73-998D-14EC3111CDE3}" srcOrd="0" destOrd="0" presId="urn:microsoft.com/office/officeart/2005/8/layout/list1"/>
    <dgm:cxn modelId="{E0D506ED-A962-49F2-8914-B23ABECE09B7}" type="presParOf" srcId="{E5FD0F88-9537-43B1-934E-01BE3D5C6B27}" destId="{F931F216-68FE-4BDA-AC61-23A69ACFA935}" srcOrd="1" destOrd="0" presId="urn:microsoft.com/office/officeart/2005/8/layout/list1"/>
    <dgm:cxn modelId="{FDE42AAB-6A9D-46BE-B408-B2798F473D8D}" type="presParOf" srcId="{15B87B91-6CC7-4C1B-8BEA-A185EF3FBE41}" destId="{251B22D3-C337-49C9-B687-868811A171DD}" srcOrd="5" destOrd="0" presId="urn:microsoft.com/office/officeart/2005/8/layout/list1"/>
    <dgm:cxn modelId="{E1CA3F10-A7C1-498B-B70E-280E6A8EAE29}" type="presParOf" srcId="{15B87B91-6CC7-4C1B-8BEA-A185EF3FBE41}" destId="{4F2F03DB-3E4C-4FFB-87FA-779028BD9D6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8C225-D036-430A-BCFE-91B0A673AD2F}">
      <dsp:nvSpPr>
        <dsp:cNvPr id="0" name=""/>
        <dsp:cNvSpPr/>
      </dsp:nvSpPr>
      <dsp:spPr>
        <a:xfrm>
          <a:off x="0" y="385568"/>
          <a:ext cx="10515600" cy="2334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600" kern="1200"/>
            <a:t>Flight direction (north/west)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600" kern="1200"/>
            <a:t>Distance in kilometers from arrival to destination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Coverage of waypoints coordinates with current weather conditions along the flight route </a:t>
          </a:r>
        </a:p>
      </dsp:txBody>
      <dsp:txXfrm>
        <a:off x="0" y="385568"/>
        <a:ext cx="10515600" cy="2334150"/>
      </dsp:txXfrm>
    </dsp:sp>
    <dsp:sp modelId="{24A5B55B-6D28-49C0-8F19-9944C9EB5D68}">
      <dsp:nvSpPr>
        <dsp:cNvPr id="0" name=""/>
        <dsp:cNvSpPr/>
      </dsp:nvSpPr>
      <dsp:spPr>
        <a:xfrm>
          <a:off x="525780" y="1808"/>
          <a:ext cx="736092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Waypoint informations:</a:t>
          </a:r>
          <a:endParaRPr lang="en-US" sz="2600" kern="1200"/>
        </a:p>
      </dsp:txBody>
      <dsp:txXfrm>
        <a:off x="563247" y="39275"/>
        <a:ext cx="7285986" cy="692586"/>
      </dsp:txXfrm>
    </dsp:sp>
    <dsp:sp modelId="{4F2F03DB-3E4C-4FFB-87FA-779028BD9D6F}">
      <dsp:nvSpPr>
        <dsp:cNvPr id="0" name=""/>
        <dsp:cNvSpPr/>
      </dsp:nvSpPr>
      <dsp:spPr>
        <a:xfrm>
          <a:off x="0" y="3243879"/>
          <a:ext cx="10515600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extracting the day of the week from the date</a:t>
          </a:r>
        </a:p>
      </dsp:txBody>
      <dsp:txXfrm>
        <a:off x="0" y="3243879"/>
        <a:ext cx="10515600" cy="1105650"/>
      </dsp:txXfrm>
    </dsp:sp>
    <dsp:sp modelId="{F931F216-68FE-4BDA-AC61-23A69ACFA935}">
      <dsp:nvSpPr>
        <dsp:cNvPr id="0" name=""/>
        <dsp:cNvSpPr/>
      </dsp:nvSpPr>
      <dsp:spPr>
        <a:xfrm>
          <a:off x="525780" y="2860119"/>
          <a:ext cx="736092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/>
            <a:t>Flights details data:</a:t>
          </a:r>
          <a:endParaRPr lang="en-US" sz="2600" kern="1200"/>
        </a:p>
      </dsp:txBody>
      <dsp:txXfrm>
        <a:off x="563247" y="2897586"/>
        <a:ext cx="728598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083872-E1BE-444A-A1F1-CDB872EC7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03DFD70-48F2-4081-A36E-7FF0A0926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4160077-60A9-4FFA-BF95-CF0B3F5F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A2FAE9C-58A9-4B6E-B223-842C9F26E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522792D-BD35-48CE-B3F1-CBB7EBF5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70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D549E5-DEE9-4E33-B73C-0D1ED95D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69F0050-E393-4827-AA7F-2386227CA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AFF4BBB-370F-426F-9CF7-377CECC3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CBAA6D7-D726-4E62-9786-4E9EFE2A2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D7B214E-DAED-4C8B-8D8B-B975E5E2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729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02AFF82-E2CE-4735-92B3-653C5FC60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EA56106-4344-46F9-9D74-0FF87B53D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A71D478-332F-4C6D-8F25-5BFB77D0A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F921CCC-F52F-497E-BF8A-9B1B6844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1DBE768-1ACA-43A7-8A20-C6D698C3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68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1B0328-438C-4853-B5AD-BEE530FE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FAD8DD-EE03-47C6-97B3-2AF276C84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BDC649-D9F4-407B-B166-8F62C072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686B3A8-ED06-44DA-8618-0F7A9269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B72E15-65E1-480D-9B7B-04C04520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227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D24CC2-09F3-457E-B138-2B1B01EA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94365FD-2675-4435-BB48-8F8F6A66D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C88385D-AE01-4919-A560-32AF41DD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8ECF452-B170-44A4-9BB6-51FD7C32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4DA33FF-4FF1-43E2-93CD-5524A8B1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800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998F73-D4D4-4905-9587-CD202093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DDF1AD-0BAD-40E2-A84C-4F69E3EE5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DC534CB-2741-4884-BB21-CE6D36163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10C226C-4996-4F55-95C7-45A77A0A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C5074AB-AC97-47C6-9904-8FFE3839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73CA8FD-B315-471A-8035-C777E415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391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B6CC26-62E2-4ADD-83F6-F911C4B3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15F8800-3C93-4CE9-B5B4-FD1F6543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0741DCF-807C-4684-8F09-7237D5312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6004953-18D4-4760-B2DA-8EA2F5991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529C99C-BBF2-467E-927D-015C6890B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87F3C99-5EC9-4C3D-8AAE-4E00556C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47E90B5-9D1A-4239-9F45-A21A7AEC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E72DE28-2612-45EB-8DAB-8293627CD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318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6CDE71-D457-47D6-862C-FDD6B2B8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F68EE1B-4F8C-4B1B-8383-A3928815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3AB6043-D715-481F-9222-7D62D6226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79E9D5E-A233-47B6-9EB9-98369D5F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6501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5CBCBD95-3F66-4CCC-8014-56A6D8A8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34A7CC9-9AB6-44FA-BF8A-C26B40AC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9545C28-9A7D-435C-ABEE-7BD6D36E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132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7FE4AE-A886-4A74-8691-355CBD7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E5E509-2905-4A64-AFBF-3CE301B2F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FFADB9F-BF62-47EB-8344-404ED0677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EC38880-B841-4DCC-9690-2447B728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696B9FA-EF53-4557-9305-F0CDA76F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5D0A37B-556A-4EE6-9965-CA7FB4C9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653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D2D2BD-9351-495F-AFDF-4CEED35C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8B22065-417D-480E-B733-1BD89057A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578A884-9483-44EC-8461-76F4FE0CE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01983DB-E7AD-4081-B011-C38770788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D8DE724-6C64-400E-9311-D6B7654D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B12995A-B9EC-46F1-A60E-4C91AA14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508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5154CAA-1B9A-46B9-8A41-517C408A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B92DD36-FBFC-431A-BAE3-948DD0C80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7F59E15-1B7D-4C3F-9A57-13C5F5C8F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C4692-6475-4869-88F7-5D5C9D220961}" type="datetimeFigureOut">
              <a:rPr lang="pl-PL" smtClean="0"/>
              <a:t>20.11.2022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03A1283-2EED-462A-9493-8289F35C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CBE891-D312-4943-A110-773C1C5A5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A73D8-074D-4EFF-84E3-D7CB32FEC3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134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Wideo 13" descr="Obraz zawierający niebo, samolot, zewnętrzne, latanie&#10;&#10;Opis wygenerowany automatycznie">
            <a:extLst>
              <a:ext uri="{FF2B5EF4-FFF2-40B4-BE49-F238E27FC236}">
                <a16:creationId xmlns:a16="http://schemas.microsoft.com/office/drawing/2014/main" id="{EA8A2C19-2E46-77FA-0211-3C6342FE2C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215564C-B90B-CE40-690C-5C67328D2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 dirty="0" err="1">
                <a:solidFill>
                  <a:srgbClr val="FFFFFF"/>
                </a:solidFill>
                <a:cs typeface="Calibri Light"/>
              </a:rPr>
              <a:t>Route</a:t>
            </a:r>
            <a:r>
              <a:rPr lang="pl-PL" sz="5200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pl-PL" sz="5200" dirty="0" err="1">
                <a:solidFill>
                  <a:srgbClr val="FFFFFF"/>
                </a:solidFill>
                <a:cs typeface="Calibri Light"/>
              </a:rPr>
              <a:t>Availability</a:t>
            </a:r>
            <a:r>
              <a:rPr lang="pl-PL" sz="5200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pl-PL" sz="5200" dirty="0" err="1">
                <a:solidFill>
                  <a:srgbClr val="FFFFFF"/>
                </a:solidFill>
                <a:cs typeface="Calibri Light"/>
              </a:rPr>
              <a:t>prediction</a:t>
            </a:r>
            <a:endParaRPr lang="pl-PL" sz="52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684C6EB-E588-15D1-4D15-69325889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800">
                <a:solidFill>
                  <a:srgbClr val="FFFFFF"/>
                </a:solidFill>
                <a:cs typeface="Calibri"/>
              </a:rPr>
              <a:t>Wiktor Jakubowski</a:t>
            </a:r>
          </a:p>
          <a:p>
            <a:r>
              <a:rPr lang="pl-PL" sz="800">
                <a:solidFill>
                  <a:srgbClr val="FFFFFF"/>
                </a:solidFill>
                <a:cs typeface="Calibri"/>
              </a:rPr>
              <a:t>Mikołaj Gałkowski</a:t>
            </a:r>
          </a:p>
          <a:p>
            <a:r>
              <a:rPr lang="pl-PL" sz="800">
                <a:solidFill>
                  <a:srgbClr val="FFFFFF"/>
                </a:solidFill>
                <a:cs typeface="Calibri"/>
              </a:rPr>
              <a:t>Hubert Bujakowski</a:t>
            </a:r>
          </a:p>
          <a:p>
            <a:r>
              <a:rPr lang="pl-PL" sz="800">
                <a:solidFill>
                  <a:srgbClr val="FFFFFF"/>
                </a:solidFill>
                <a:cs typeface="Calibri"/>
              </a:rPr>
              <a:t>Łukasz Tomaszewski</a:t>
            </a:r>
          </a:p>
          <a:p>
            <a:r>
              <a:rPr lang="pl-PL" sz="800">
                <a:solidFill>
                  <a:srgbClr val="FFFFFF"/>
                </a:solidFill>
                <a:cs typeface="Calibri"/>
              </a:rPr>
              <a:t>Maja Andrzejczuk</a:t>
            </a:r>
          </a:p>
        </p:txBody>
      </p:sp>
    </p:spTree>
    <p:extLst>
      <p:ext uri="{BB962C8B-B14F-4D97-AF65-F5344CB8AC3E}">
        <p14:creationId xmlns:p14="http://schemas.microsoft.com/office/powerpoint/2010/main" val="36555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1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8" name="Freeform: Shape 53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1A59D4C-AEEF-4798-9BF1-65E111C86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32"/>
          <a:stretch/>
        </p:blipFill>
        <p:spPr>
          <a:xfrm>
            <a:off x="6541053" y="969100"/>
            <a:ext cx="4777381" cy="474709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6" name="Arc 55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360D81-175E-4A9F-956D-0340420A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pl-PL"/>
              <a:t>Concept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319C4B-512A-4BC4-A06A-02D2F0510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pl-PL" sz="2000" dirty="0" err="1"/>
              <a:t>Task</a:t>
            </a:r>
            <a:r>
              <a:rPr lang="pl-PL" sz="2000" dirty="0"/>
              <a:t>: </a:t>
            </a:r>
            <a:r>
              <a:rPr lang="pl-PL" sz="2000" dirty="0" err="1"/>
              <a:t>route</a:t>
            </a:r>
            <a:r>
              <a:rPr lang="pl-PL" sz="2000" dirty="0"/>
              <a:t> </a:t>
            </a:r>
            <a:r>
              <a:rPr lang="pl-PL" sz="2000" dirty="0" err="1"/>
              <a:t>availability</a:t>
            </a:r>
            <a:r>
              <a:rPr lang="pl-PL" sz="2000" dirty="0"/>
              <a:t> </a:t>
            </a:r>
            <a:r>
              <a:rPr lang="pl-PL" sz="2000" dirty="0" err="1"/>
              <a:t>prediction</a:t>
            </a:r>
            <a:endParaRPr lang="pl-PL" sz="2000" dirty="0"/>
          </a:p>
          <a:p>
            <a:r>
              <a:rPr lang="pl-PL" sz="2000" dirty="0"/>
              <a:t>Data: </a:t>
            </a:r>
            <a:r>
              <a:rPr lang="pl-PL" sz="2000" dirty="0" err="1"/>
              <a:t>historical</a:t>
            </a:r>
            <a:r>
              <a:rPr lang="pl-PL" sz="2000" dirty="0"/>
              <a:t> data </a:t>
            </a:r>
            <a:r>
              <a:rPr lang="pl-PL" sz="2000" dirty="0" err="1"/>
              <a:t>about</a:t>
            </a:r>
            <a:r>
              <a:rPr lang="pl-PL" sz="2000" dirty="0"/>
              <a:t> </a:t>
            </a:r>
            <a:r>
              <a:rPr lang="pl-PL" sz="2000" dirty="0" err="1"/>
              <a:t>meteorological</a:t>
            </a:r>
            <a:r>
              <a:rPr lang="pl-PL" sz="2000" dirty="0"/>
              <a:t> </a:t>
            </a:r>
            <a:r>
              <a:rPr lang="pl-PL" sz="2000" dirty="0" err="1"/>
              <a:t>conditions</a:t>
            </a:r>
            <a:r>
              <a:rPr lang="pl-PL" sz="2000" dirty="0"/>
              <a:t> and </a:t>
            </a:r>
            <a:r>
              <a:rPr lang="pl-PL" sz="2000" dirty="0" err="1"/>
              <a:t>flight</a:t>
            </a:r>
            <a:r>
              <a:rPr lang="pl-PL" sz="2000" dirty="0"/>
              <a:t> </a:t>
            </a:r>
            <a:r>
              <a:rPr lang="pl-PL" sz="2000" dirty="0" err="1"/>
              <a:t>details</a:t>
            </a:r>
            <a:endParaRPr lang="pl-PL" sz="2000" dirty="0"/>
          </a:p>
          <a:p>
            <a:r>
              <a:rPr lang="pl-PL" sz="2000" dirty="0"/>
              <a:t>Solution:</a:t>
            </a:r>
          </a:p>
          <a:p>
            <a:pPr lvl="1"/>
            <a:r>
              <a:rPr lang="pl-PL" sz="2000" dirty="0" err="1"/>
              <a:t>train</a:t>
            </a:r>
            <a:r>
              <a:rPr lang="pl-PL" sz="2000" dirty="0"/>
              <a:t> </a:t>
            </a:r>
            <a:r>
              <a:rPr lang="pl-PL" sz="2000" b="1" dirty="0" err="1"/>
              <a:t>advanced</a:t>
            </a:r>
            <a:r>
              <a:rPr lang="pl-PL" sz="2000" b="1" dirty="0"/>
              <a:t> </a:t>
            </a:r>
            <a:r>
              <a:rPr lang="pl-PL" sz="2000" b="1" dirty="0" err="1"/>
              <a:t>machine</a:t>
            </a:r>
            <a:r>
              <a:rPr lang="pl-PL" sz="2000" b="1" dirty="0"/>
              <a:t> learning </a:t>
            </a:r>
            <a:r>
              <a:rPr lang="pl-PL" sz="2000" dirty="0"/>
              <a:t>model </a:t>
            </a:r>
            <a:r>
              <a:rPr lang="pl-PL" sz="2000" dirty="0" err="1"/>
              <a:t>predicting</a:t>
            </a:r>
            <a:r>
              <a:rPr lang="pl-PL" sz="2000" dirty="0"/>
              <a:t> </a:t>
            </a:r>
            <a:r>
              <a:rPr lang="pl-PL" sz="2000" dirty="0" err="1"/>
              <a:t>possibility</a:t>
            </a:r>
            <a:r>
              <a:rPr lang="pl-PL" sz="2000" dirty="0"/>
              <a:t> of </a:t>
            </a:r>
            <a:r>
              <a:rPr lang="pl-PL" sz="2000" dirty="0" err="1"/>
              <a:t>arrival</a:t>
            </a:r>
            <a:r>
              <a:rPr lang="pl-PL" sz="2000" dirty="0"/>
              <a:t> &amp; </a:t>
            </a:r>
            <a:r>
              <a:rPr lang="pl-PL" sz="2000" dirty="0" err="1"/>
              <a:t>departures</a:t>
            </a:r>
            <a:r>
              <a:rPr lang="pl-PL" sz="2000" dirty="0"/>
              <a:t> </a:t>
            </a:r>
            <a:r>
              <a:rPr lang="pl-PL" sz="2000" dirty="0" err="1"/>
              <a:t>within</a:t>
            </a:r>
            <a:r>
              <a:rPr lang="pl-PL" sz="2000" dirty="0"/>
              <a:t> </a:t>
            </a:r>
            <a:r>
              <a:rPr lang="pl-PL" sz="2000" dirty="0" err="1"/>
              <a:t>given</a:t>
            </a:r>
            <a:r>
              <a:rPr lang="pl-PL" sz="2000" dirty="0"/>
              <a:t> </a:t>
            </a:r>
            <a:r>
              <a:rPr lang="pl-PL" sz="2000" dirty="0" err="1"/>
              <a:t>airports</a:t>
            </a:r>
            <a:endParaRPr lang="pl-PL" sz="2000" dirty="0"/>
          </a:p>
          <a:p>
            <a:pPr lvl="1"/>
            <a:r>
              <a:rPr lang="pl-PL" sz="2000" dirty="0" err="1"/>
              <a:t>create</a:t>
            </a:r>
            <a:r>
              <a:rPr lang="pl-PL" sz="2000" dirty="0"/>
              <a:t> </a:t>
            </a:r>
            <a:r>
              <a:rPr lang="pl-PL" sz="2000" b="1" dirty="0"/>
              <a:t>web </a:t>
            </a:r>
            <a:r>
              <a:rPr lang="pl-PL" sz="2000" b="1" dirty="0" err="1"/>
              <a:t>application</a:t>
            </a:r>
            <a:r>
              <a:rPr lang="pl-PL" sz="2000" dirty="0"/>
              <a:t>  to </a:t>
            </a:r>
            <a:r>
              <a:rPr lang="pl-PL" sz="2000" dirty="0" err="1"/>
              <a:t>visualize</a:t>
            </a:r>
            <a:r>
              <a:rPr lang="pl-PL" sz="2000" dirty="0"/>
              <a:t> routing, </a:t>
            </a:r>
            <a:r>
              <a:rPr lang="pl-PL" sz="2000" dirty="0" err="1"/>
              <a:t>possible</a:t>
            </a:r>
            <a:r>
              <a:rPr lang="pl-PL" sz="2000" dirty="0"/>
              <a:t> </a:t>
            </a:r>
            <a:r>
              <a:rPr lang="pl-PL" sz="2000" dirty="0" err="1"/>
              <a:t>connections</a:t>
            </a:r>
            <a:r>
              <a:rPr lang="pl-PL" sz="2000" dirty="0"/>
              <a:t> for </a:t>
            </a:r>
            <a:r>
              <a:rPr lang="pl-PL" sz="2000" dirty="0" err="1"/>
              <a:t>future</a:t>
            </a:r>
            <a:r>
              <a:rPr lang="pl-PL" sz="2000" dirty="0"/>
              <a:t> </a:t>
            </a:r>
            <a:r>
              <a:rPr lang="pl-PL" sz="2000" dirty="0" err="1"/>
              <a:t>flights</a:t>
            </a:r>
            <a:r>
              <a:rPr lang="pl-PL" sz="2000" dirty="0"/>
              <a:t>.</a:t>
            </a:r>
          </a:p>
          <a:p>
            <a:pPr lvl="1"/>
            <a:r>
              <a:rPr lang="pl-PL" sz="2000" dirty="0" err="1"/>
              <a:t>presented</a:t>
            </a:r>
            <a:r>
              <a:rPr lang="pl-PL" sz="2000" dirty="0"/>
              <a:t> </a:t>
            </a:r>
            <a:r>
              <a:rPr lang="pl-PL" sz="2000" dirty="0" err="1"/>
              <a:t>application</a:t>
            </a:r>
            <a:r>
              <a:rPr lang="pl-PL" sz="2000" dirty="0"/>
              <a:t> </a:t>
            </a:r>
            <a:r>
              <a:rPr lang="en-US" sz="2000" dirty="0"/>
              <a:t>can be used by airlines </a:t>
            </a:r>
            <a:r>
              <a:rPr lang="pl-PL" sz="2000" dirty="0"/>
              <a:t>o</a:t>
            </a:r>
            <a:r>
              <a:rPr lang="en-US" sz="2000" dirty="0"/>
              <a:t>n daily</a:t>
            </a:r>
            <a:r>
              <a:rPr lang="pl-PL" sz="2000" dirty="0"/>
              <a:t> </a:t>
            </a:r>
            <a:r>
              <a:rPr lang="en-US" sz="2000" dirty="0"/>
              <a:t>and by consumers for flight information</a:t>
            </a:r>
            <a:r>
              <a:rPr lang="pl-P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92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Obraz">
            <a:extLst>
              <a:ext uri="{FF2B5EF4-FFF2-40B4-BE49-F238E27FC236}">
                <a16:creationId xmlns:a16="http://schemas.microsoft.com/office/drawing/2014/main" id="{32CB4D44-0016-725C-5469-DD89312B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22901"/>
            <a:ext cx="5294716" cy="38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Obraz">
            <a:extLst>
              <a:ext uri="{FF2B5EF4-FFF2-40B4-BE49-F238E27FC236}">
                <a16:creationId xmlns:a16="http://schemas.microsoft.com/office/drawing/2014/main" id="{0EBEEE30-E7F9-7AC1-7445-65282F54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522903"/>
            <a:ext cx="5294715" cy="38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7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Obraz">
            <a:extLst>
              <a:ext uri="{FF2B5EF4-FFF2-40B4-BE49-F238E27FC236}">
                <a16:creationId xmlns:a16="http://schemas.microsoft.com/office/drawing/2014/main" id="{189CC51A-1670-0F8B-5F79-F4600D72D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22901"/>
            <a:ext cx="5294716" cy="38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Obraz">
            <a:extLst>
              <a:ext uri="{FF2B5EF4-FFF2-40B4-BE49-F238E27FC236}">
                <a16:creationId xmlns:a16="http://schemas.microsoft.com/office/drawing/2014/main" id="{6C0D5596-F421-2221-867A-57B75536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522903"/>
            <a:ext cx="5294715" cy="38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71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Obraz">
            <a:extLst>
              <a:ext uri="{FF2B5EF4-FFF2-40B4-BE49-F238E27FC236}">
                <a16:creationId xmlns:a16="http://schemas.microsoft.com/office/drawing/2014/main" id="{38D69EC2-B138-C60F-8608-0BC0F9225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22901"/>
            <a:ext cx="5294716" cy="38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Obraz">
            <a:extLst>
              <a:ext uri="{FF2B5EF4-FFF2-40B4-BE49-F238E27FC236}">
                <a16:creationId xmlns:a16="http://schemas.microsoft.com/office/drawing/2014/main" id="{301E2398-905D-F39E-7E93-E51B14F28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522903"/>
            <a:ext cx="5294715" cy="38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48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91A5FD-2A71-CE48-BEA2-7C88A634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l-PL"/>
              <a:t>Preprocessing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A6BA35-43D3-AE54-C227-6C33911E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000"/>
              <a:t>Flights details data:</a:t>
            </a:r>
          </a:p>
          <a:p>
            <a:pPr lvl="1"/>
            <a:r>
              <a:rPr lang="pl-PL" sz="2000"/>
              <a:t>Encoding categorial features (flight status, airport, route type)</a:t>
            </a:r>
          </a:p>
          <a:p>
            <a:pPr lvl="1"/>
            <a:r>
              <a:rPr lang="pl-PL" sz="2000"/>
              <a:t>Dropping unimportant features</a:t>
            </a:r>
          </a:p>
          <a:p>
            <a:pPr lvl="1"/>
            <a:endParaRPr lang="pl-PL" sz="2000"/>
          </a:p>
          <a:p>
            <a:pPr lvl="1"/>
            <a:endParaRPr lang="pl-PL" sz="2000"/>
          </a:p>
          <a:p>
            <a:r>
              <a:rPr lang="pl-PL" sz="2000"/>
              <a:t>Weather data:</a:t>
            </a:r>
          </a:p>
          <a:p>
            <a:pPr lvl="1"/>
            <a:r>
              <a:rPr lang="pl-PL" sz="2000"/>
              <a:t>Map coordinates to matrix indices</a:t>
            </a:r>
          </a:p>
          <a:p>
            <a:pPr lvl="1"/>
            <a:r>
              <a:rPr lang="pl-PL" sz="2000"/>
              <a:t>Extrapolation of waypoints vector</a:t>
            </a:r>
          </a:p>
          <a:p>
            <a:pPr lvl="1"/>
            <a:r>
              <a:rPr lang="pl-PL" sz="2000"/>
              <a:t>Vincinity analysis of weather in waypoints</a:t>
            </a:r>
          </a:p>
          <a:p>
            <a:pPr lvl="1"/>
            <a:endParaRPr lang="pl-PL" sz="2000"/>
          </a:p>
        </p:txBody>
      </p:sp>
      <p:pic>
        <p:nvPicPr>
          <p:cNvPr id="5" name="Picture 4" descr="Digital financial graphs in 3D">
            <a:extLst>
              <a:ext uri="{FF2B5EF4-FFF2-40B4-BE49-F238E27FC236}">
                <a16:creationId xmlns:a16="http://schemas.microsoft.com/office/drawing/2014/main" id="{7F681479-5F56-CBB7-2D4A-3FBBA0F55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21" r="10924" b="-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CE9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42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DE5946-A2D3-2DAC-921D-C91869B7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/>
          <a:lstStyle/>
          <a:p>
            <a:r>
              <a:rPr lang="pl-PL" dirty="0"/>
              <a:t>		</a:t>
            </a:r>
            <a:r>
              <a:rPr lang="pl-PL" dirty="0" err="1"/>
              <a:t>Feature</a:t>
            </a:r>
            <a:r>
              <a:rPr lang="pl-PL" dirty="0"/>
              <a:t> engineering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D6888CD5-87C6-F23E-7C74-1763849537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az 3">
            <a:extLst>
              <a:ext uri="{FF2B5EF4-FFF2-40B4-BE49-F238E27FC236}">
                <a16:creationId xmlns:a16="http://schemas.microsoft.com/office/drawing/2014/main" id="{223D0948-C1BF-D381-4255-77B07415B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628" y="26065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5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B5CAFF0-8FD1-4E8B-983C-A29D6963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C6665C-AE5A-4B91-9A31-0F89F58EA17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Used algorithm – LightGBM</a:t>
            </a:r>
          </a:p>
          <a:p>
            <a:endParaRPr lang="en-US" sz="2200"/>
          </a:p>
          <a:p>
            <a:r>
              <a:rPr lang="en-US" sz="2200"/>
              <a:t>Optimized parameters included learning rate, number of estimators etc.</a:t>
            </a:r>
          </a:p>
          <a:p>
            <a:endParaRPr lang="en-US" sz="2200"/>
          </a:p>
          <a:p>
            <a:r>
              <a:rPr lang="en-US" sz="2200"/>
              <a:t>Final model f1 score was 0.73 on independent dataset</a:t>
            </a:r>
          </a:p>
          <a:p>
            <a:endParaRPr lang="en-US" sz="2200"/>
          </a:p>
          <a:p>
            <a:r>
              <a:rPr lang="en-US" sz="2200"/>
              <a:t>Model used in application in order to predict value of a customer's desired flight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B05A5BB-4F94-4BA8-9B0D-328126A0C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7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2F71C8-A8F6-4310-BF9C-959F22B0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l-PL"/>
              <a:t>Solution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DEF8A2-9EC3-469F-A03A-6F611E8E8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000"/>
              <a:t>Visualizing the trace of certain flight.</a:t>
            </a:r>
          </a:p>
          <a:p>
            <a:r>
              <a:rPr lang="en-US" sz="2000"/>
              <a:t>Show </a:t>
            </a:r>
            <a:r>
              <a:rPr lang="pl-PL" sz="2000"/>
              <a:t>if given route is possible</a:t>
            </a:r>
            <a:endParaRPr lang="en-US" sz="2000"/>
          </a:p>
          <a:p>
            <a:r>
              <a:rPr lang="en-US" sz="2000"/>
              <a:t>Compare departure options depending on flight time and day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1CD9404D-97A6-A55F-1CC1-270FEE03B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1" r="277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60" name="Straight Connector 105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E33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1407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5F3839EE0B4E2488237B40C102FCD98" ma:contentTypeVersion="7" ma:contentTypeDescription="Utwórz nowy dokument." ma:contentTypeScope="" ma:versionID="ba8da5e6a04c918d695588bd260a05b7">
  <xsd:schema xmlns:xsd="http://www.w3.org/2001/XMLSchema" xmlns:xs="http://www.w3.org/2001/XMLSchema" xmlns:p="http://schemas.microsoft.com/office/2006/metadata/properties" xmlns:ns3="5e0d96a0-ee9c-422a-bffd-bd2d26210b8d" xmlns:ns4="1481f707-65cf-4a39-a8fc-ec37b065cd5a" targetNamespace="http://schemas.microsoft.com/office/2006/metadata/properties" ma:root="true" ma:fieldsID="a8ecc4ee6b5d5fb5be2935e89ec7b7f3" ns3:_="" ns4:_="">
    <xsd:import namespace="5e0d96a0-ee9c-422a-bffd-bd2d26210b8d"/>
    <xsd:import namespace="1481f707-65cf-4a39-a8fc-ec37b065cd5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0d96a0-ee9c-422a-bffd-bd2d26210b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81f707-65cf-4a39-a8fc-ec37b065cd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4D13B8-E52A-40DD-820E-240FE5A926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34E2B8-1216-41F2-BFC1-4F624D3A877C}">
  <ds:schemaRefs>
    <ds:schemaRef ds:uri="1481f707-65cf-4a39-a8fc-ec37b065cd5a"/>
    <ds:schemaRef ds:uri="5e0d96a0-ee9c-422a-bffd-bd2d26210b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3D55505-1B3E-45FC-A2E3-EDA3AFCFEAFE}">
  <ds:schemaRefs>
    <ds:schemaRef ds:uri="1481f707-65cf-4a39-a8fc-ec37b065cd5a"/>
    <ds:schemaRef ds:uri="5e0d96a0-ee9c-422a-bffd-bd2d26210b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221</Words>
  <Application>Microsoft Office PowerPoint</Application>
  <PresentationFormat>Panoramiczny</PresentationFormat>
  <Paragraphs>42</Paragraphs>
  <Slides>9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Motyw pakietu Office</vt:lpstr>
      <vt:lpstr>Route Availability prediction</vt:lpstr>
      <vt:lpstr>Concept</vt:lpstr>
      <vt:lpstr>Prezentacja programu PowerPoint</vt:lpstr>
      <vt:lpstr>Prezentacja programu PowerPoint</vt:lpstr>
      <vt:lpstr>Prezentacja programu PowerPoint</vt:lpstr>
      <vt:lpstr>Preprocessing</vt:lpstr>
      <vt:lpstr>  Feature engineering</vt:lpstr>
      <vt:lpstr>Results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 real estate prices in New York City</dc:title>
  <dc:creator>Gałkowski Mikołaj (STUD)</dc:creator>
  <cp:lastModifiedBy>Andrzejczuk Maja (STUD)</cp:lastModifiedBy>
  <cp:revision>11</cp:revision>
  <dcterms:created xsi:type="dcterms:W3CDTF">2022-04-09T13:09:33Z</dcterms:created>
  <dcterms:modified xsi:type="dcterms:W3CDTF">2022-11-20T10:42:41Z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0x01010005F3839EE0B4E2488237B40C102FCD98</vt:lpwstr>
  </property>
</Properties>
</file>